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7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88825" cy="6858000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2" autoAdjust="0"/>
    <p:restoredTop sz="94280" autoAdjust="0"/>
  </p:normalViewPr>
  <p:slideViewPr>
    <p:cSldViewPr>
      <p:cViewPr varScale="1">
        <p:scale>
          <a:sx n="52" d="100"/>
          <a:sy n="52" d="100"/>
        </p:scale>
        <p:origin x="-90" y="-156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2016-08-02</a:t>
            </a:r>
            <a:endParaRPr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5E169BE-45CE-4B0A-BBDB-8393C371BB3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2016-08-02</a:t>
            </a:r>
            <a:endParaRPr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Kliknij, aby edytować style wzorca tekstu</a:t>
            </a:r>
          </a:p>
          <a:p>
            <a:pPr lvl="1"/>
            <a:r>
              <a:rPr noProof="0"/>
              <a:t>Drugi poziom</a:t>
            </a:r>
          </a:p>
          <a:p>
            <a:pPr lvl="2"/>
            <a:r>
              <a:rPr noProof="0"/>
              <a:t>Trzeci poziom</a:t>
            </a:r>
          </a:p>
          <a:p>
            <a:pPr lvl="3"/>
            <a:r>
              <a:rPr noProof="0"/>
              <a:t>Czwarty poziom</a:t>
            </a:r>
          </a:p>
          <a:p>
            <a:pPr lvl="4"/>
            <a:r>
              <a:rPr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0F989B-7090-4BFC-969B-22011F98C43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braz slajdu — symbol zastępcz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atki — symbol zastępcz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Numer slajdu — symbol zastępcz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267C0A-9DF8-48F6-A41B-98C2045B57F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braz slajdu — symbol zastępcz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atki — symbol zastępcz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Numer slajdu — symbol zastępczy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C2DD60-365C-4474-9F75-949FCA445CB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7640E059-822F-41F0-847C-3D9CB6286B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B9CD09FE-0F75-48B5-91CB-99413D0523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>
            <a:normAutofit/>
          </a:bodyPr>
          <a:lstStyle>
            <a:lvl1pPr algn="l" rtl="0">
              <a:defRPr sz="4800" b="0" i="0" cap="none" baseline="0"/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0C8FD569-79A0-4455-9500-C77CA75EF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  <a:endParaRPr lang="en-US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9684F0B9-AEED-4175-963E-738D3DA5D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  <a:endParaRPr lang="en-US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68F2550E-F322-440D-92D4-AC72512B3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  <a:endParaRPr lang="en-US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AC52C56F-ACDF-4E72-AC38-3AB36BC41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  <a:endParaRPr lang="en-US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FBD0DA1D-E9B3-4856-9653-2E52D4923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>
            <a:normAutofit/>
          </a:bodyPr>
          <a:lstStyle>
            <a:lvl1pPr algn="l" rtl="0">
              <a:defRPr sz="3200" b="0"/>
            </a:lvl1pPr>
          </a:lstStyle>
          <a:p>
            <a:r>
              <a:rPr lang="pl-PL" smtClean="0"/>
              <a:t>Kliknij, aby edytować styl</a:t>
            </a:r>
            <a:endParaRPr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AB8FD1EF-09BA-420A-9E17-C23D6A2C62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>
            <a:noAutofit/>
          </a:bodyPr>
          <a:lstStyle>
            <a:lvl1pPr algn="l" rtl="0">
              <a:defRPr sz="3200" b="0"/>
            </a:lvl1pPr>
          </a:lstStyle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Obraz — symbol zastępczy 2" descr="Pusty symbol zastępczy pozwalający dodać obraz. Kliknij symbol zastępczy i wybierz obraz, który chcesz dodać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noProof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7F79E70E-7A41-48F9-811B-C5662A17F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r>
              <a:rPr lang="pl-PL" smtClean="0"/>
              <a:t>Kliknij, aby edytować styl</a:t>
            </a:r>
            <a:endParaRPr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r>
              <a:rPr lang="en-US"/>
              <a:t>2016-08-02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z="1100" smtClean="0"/>
            </a:lvl1pPr>
          </a:lstStyle>
          <a:p>
            <a:pPr>
              <a:defRPr/>
            </a:pPr>
            <a:fld id="{02F45140-CF55-4370-9276-EE8680365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836613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27" name="Tytuł — symbol zastępczy 1"/>
          <p:cNvSpPr>
            <a:spLocks noGrp="1"/>
          </p:cNvSpPr>
          <p:nvPr>
            <p:ph type="title"/>
          </p:nvPr>
        </p:nvSpPr>
        <p:spPr bwMode="auto">
          <a:xfrm>
            <a:off x="1293813" y="381000"/>
            <a:ext cx="960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8" name="Tekst — symbol zastępczy 2"/>
          <p:cNvSpPr>
            <a:spLocks noGrp="1"/>
          </p:cNvSpPr>
          <p:nvPr>
            <p:ph type="body" idx="1"/>
          </p:nvPr>
        </p:nvSpPr>
        <p:spPr bwMode="auto">
          <a:xfrm>
            <a:off x="1293813" y="1676400"/>
            <a:ext cx="9601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271588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2016-08-02</a:t>
            </a:r>
            <a:endParaRPr lang="en-US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051800" y="6356350"/>
            <a:ext cx="2843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E0871C-928F-4E64-9971-65282F3F4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spd="med">
    <p:fade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/>
        </a:defRPr>
      </a:lvl9pPr>
    </p:titleStyle>
    <p:bodyStyle>
      <a:lvl1pPr marL="223838" indent="-228600" algn="l" rtl="0" fontAlgn="base">
        <a:lnSpc>
          <a:spcPct val="90000"/>
        </a:lnSpc>
        <a:spcBef>
          <a:spcPts val="16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6288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50925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563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38200" y="2205038"/>
            <a:ext cx="11088688" cy="13716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pl-PL" sz="3200" dirty="0" smtClean="0">
                <a:solidFill>
                  <a:schemeClr val="bg2">
                    <a:lumMod val="10000"/>
                  </a:schemeClr>
                </a:solidFill>
              </a:rPr>
              <a:t>konkurs </a:t>
            </a:r>
            <a:r>
              <a:rPr lang="pl-PL" sz="3200" dirty="0" err="1" smtClean="0">
                <a:solidFill>
                  <a:schemeClr val="bg2">
                    <a:lumMod val="10000"/>
                  </a:schemeClr>
                </a:solidFill>
              </a:rPr>
              <a:t>literacko-plastyczno-fotograficzny</a:t>
            </a:r>
            <a:r>
              <a:rPr lang="pl-PL" sz="3200" dirty="0" smtClean="0">
                <a:solidFill>
                  <a:schemeClr val="bg2">
                    <a:lumMod val="10000"/>
                  </a:schemeClr>
                </a:solidFill>
              </a:rPr>
              <a:t> pod tytułem </a:t>
            </a:r>
            <a:br>
              <a:rPr lang="pl-PL" sz="32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pl-PL" sz="3200" dirty="0" smtClean="0">
                <a:solidFill>
                  <a:schemeClr val="bg2">
                    <a:lumMod val="10000"/>
                  </a:schemeClr>
                </a:solidFill>
              </a:rPr>
              <a:t>   „Podróże – szansą poznawania Innego”</a:t>
            </a:r>
            <a:endParaRPr lang="pl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315" name="Prostokąt 3"/>
          <p:cNvSpPr>
            <a:spLocks noChangeArrowheads="1"/>
          </p:cNvSpPr>
          <p:nvPr/>
        </p:nvSpPr>
        <p:spPr bwMode="auto">
          <a:xfrm>
            <a:off x="179388" y="1196975"/>
            <a:ext cx="1160303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4400" b="1">
                <a:latin typeface="Euphemia"/>
              </a:rPr>
              <a:t>„Różnorodność przestrzenią dialogu”</a:t>
            </a:r>
            <a:endParaRPr lang="pl-PL" sz="4400">
              <a:latin typeface="Euphemia"/>
            </a:endParaRPr>
          </a:p>
        </p:txBody>
      </p:sp>
      <p:pic>
        <p:nvPicPr>
          <p:cNvPr id="13316" name="Picture 3" descr="D:\POWER\Różnorodność przestrzenią dialogu\IMG_54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4188" y="3573463"/>
            <a:ext cx="3883025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 — symbol zastępczy 2"/>
          <p:cNvSpPr>
            <a:spLocks noGrp="1"/>
          </p:cNvSpPr>
          <p:nvPr>
            <p:ph type="body" sz="half" idx="2"/>
          </p:nvPr>
        </p:nvSpPr>
        <p:spPr>
          <a:xfrm>
            <a:off x="838200" y="260350"/>
            <a:ext cx="6480175" cy="6264275"/>
          </a:xfrm>
        </p:spPr>
        <p:txBody>
          <a:bodyPr/>
          <a:lstStyle/>
          <a:p>
            <a:pPr algn="just" fontAlgn="auto">
              <a:lnSpc>
                <a:spcPct val="150000"/>
              </a:lnSpc>
              <a:spcAft>
                <a:spcPts val="0"/>
              </a:spcAft>
              <a:defRPr/>
            </a:pPr>
            <a:endParaRPr lang="pl-PL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just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Dnia 21.06.2017r. w Szkole Podstawowej nr 26 w Białymstoku odbyło się podsumowanie konkursu „Różnorodność przestrzenią dialogu”. Tegoroczna edycja konkursu zatytułowana była „Podróże – szansą poznawania Innego” i poświęcona była bliskim i dalekim podróżom w kontekście poznawania różnych grup etnicznych i narodowych. Podczas spotkania można było podziwiać twórczość dziecięcą, poznać pieśni i tańce z różnych stron świata- Gruzji, Czeczenii, Litwy, Słowacji, w wykonaniu uczniów szkoły oraz uczestników projektu </a:t>
            </a:r>
            <a:r>
              <a:rPr lang="pl-PL" dirty="0" err="1" smtClean="0">
                <a:solidFill>
                  <a:schemeClr val="bg2">
                    <a:lumMod val="10000"/>
                  </a:schemeClr>
                </a:solidFill>
              </a:rPr>
              <a:t>Brave</a:t>
            </a: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10000"/>
                  </a:schemeClr>
                </a:solidFill>
              </a:rPr>
              <a:t>Kids</a:t>
            </a: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, jak też spróbować polskich i kaukaskich specjałów kulinarnych. </a:t>
            </a:r>
            <a:endParaRPr lang="pl-PL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4339" name="Picture 2" descr="D:\POWER\Różnorodność przestrzenią dialogu\IMG_5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9813" y="404813"/>
            <a:ext cx="4483100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 — symbol zastępczy 2"/>
          <p:cNvSpPr>
            <a:spLocks noGrp="1"/>
          </p:cNvSpPr>
          <p:nvPr>
            <p:ph type="body" sz="half" idx="2"/>
          </p:nvPr>
        </p:nvSpPr>
        <p:spPr>
          <a:xfrm>
            <a:off x="838200" y="260350"/>
            <a:ext cx="10944225" cy="6264275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Kierując się potrzebą upowszechniania potencjału różnorodności, idei dialogu oraz poznawania odmiennych kultur, uczniowie za pomocą różnych form ekspresji artystycznej ukazali ich własne postrzeganie podróży jako szansy doświadczania różnorodności i nawiązywania pozytywnych relacji z Innymi.</a:t>
            </a:r>
          </a:p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Cele konkursu: </a:t>
            </a:r>
          </a:p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• uświadomienie roli podróży jako płaszczyzny doświadczania różnorodności świata </a:t>
            </a:r>
            <a:br>
              <a:rPr lang="pl-PL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i budowania pozytywnych relacji międzykulturowych; </a:t>
            </a:r>
          </a:p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• kształtowanie wrażliwości na odmienność kulturową;</a:t>
            </a:r>
          </a:p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• kształtowanie postaw poszanowania własnej tradycji i kultury oraz innych kultur </a:t>
            </a:r>
            <a:br>
              <a:rPr lang="pl-PL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i tradycji; </a:t>
            </a:r>
          </a:p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• rozwijanie twórczej aktywności uczniów; </a:t>
            </a:r>
          </a:p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• integracja uczniów przynależących do różnych grup narodowych, etnicznych i religijnych (w tym dzieci uchodźców); </a:t>
            </a:r>
          </a:p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• integracja środowiska nauczycieli wokół problemów związanych z różnorodnością kulturową.</a:t>
            </a:r>
          </a:p>
          <a:p>
            <a:pPr fontAlgn="auto">
              <a:spcAft>
                <a:spcPts val="0"/>
              </a:spcAft>
              <a:defRPr/>
            </a:pPr>
            <a:r>
              <a:rPr lang="pl-PL" dirty="0" smtClean="0">
                <a:solidFill>
                  <a:schemeClr val="bg2">
                    <a:lumMod val="10000"/>
                  </a:schemeClr>
                </a:solidFill>
              </a:rPr>
              <a:t>• promowanie projektu unijnego „Jeden świat, jedna Europa- z uchodźcą w szkolnej ławce”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endParaRPr lang="pl-PL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838200" y="188913"/>
            <a:ext cx="5543550" cy="648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l-PL" dirty="0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Organizatorzy konkursu: SP nr 26 w Białymstoku, Fundacja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UwB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 oraz Katedra Edukacji Międzykulturowej Wydz.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PiP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 </a:t>
            </a:r>
            <a:r>
              <a:rPr lang="pl-PL" dirty="0" err="1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UwB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  <a:defRPr/>
            </a:pPr>
            <a:endParaRPr lang="pl-PL" dirty="0">
              <a:solidFill>
                <a:schemeClr val="bg2">
                  <a:lumMod val="10000"/>
                </a:schemeClr>
              </a:solidFill>
              <a:ea typeface="Times New Roman" pitchFamily="18" charset="0"/>
            </a:endParaRPr>
          </a:p>
          <a:p>
            <a:pPr algn="just" eaLnBrk="0" hangingPunct="0">
              <a:lnSpc>
                <a:spcPct val="150000"/>
              </a:lnSpc>
              <a:defRPr/>
            </a:pPr>
            <a:r>
              <a:rPr lang="pl-PL" dirty="0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Impreza była współfinansowana ze środków Europejskiego Funduszu Społecznego, Program Operacyjny Wiedza Edukacja Rozwój (PO WER) w ramach projektu „Mobilność kadry edukacji szkolnej” zatytułowanego </a:t>
            </a:r>
            <a:r>
              <a:rPr lang="pl-PL" b="1" dirty="0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„Jeden świat, jedna Europa- z uchodźcą w szkolnej ławce”  </a:t>
            </a:r>
            <a:r>
              <a:rPr lang="pl-PL" dirty="0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(POWERSE-2016-1-PL01-KA101-024494).</a:t>
            </a:r>
          </a:p>
          <a:p>
            <a:pPr algn="just" eaLnBrk="0" hangingPunct="0">
              <a:lnSpc>
                <a:spcPct val="150000"/>
              </a:lnSpc>
              <a:defRPr/>
            </a:pPr>
            <a:endParaRPr lang="pl-PL" dirty="0">
              <a:solidFill>
                <a:schemeClr val="bg2">
                  <a:lumMod val="10000"/>
                </a:schemeClr>
              </a:solidFill>
              <a:ea typeface="Times New Roman" pitchFamily="18" charset="0"/>
            </a:endParaRPr>
          </a:p>
          <a:p>
            <a:pPr algn="just" eaLnBrk="0" hangingPunct="0">
              <a:lnSpc>
                <a:spcPct val="150000"/>
              </a:lnSpc>
              <a:defRPr/>
            </a:pPr>
            <a:r>
              <a:rPr lang="pl-PL" dirty="0">
                <a:solidFill>
                  <a:schemeClr val="bg2">
                    <a:lumMod val="10000"/>
                  </a:schemeClr>
                </a:solidFill>
                <a:ea typeface="Times New Roman" pitchFamily="18" charset="0"/>
              </a:rPr>
              <a:t> Honorowy patronat: Wojewoda Podlaski, Prezydent Miasta Białegostoku, Rektor Uniwersytetu w Białymstoku.</a:t>
            </a:r>
            <a:endParaRPr lang="pl-PL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6387" name="Picture 2" descr="D:\POWER\Różnorodność przestrzenią dialogu\IMG_54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6575" y="1412875"/>
            <a:ext cx="4843463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POWER\Różnorodność przestrzenią dialogu\IMG_55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" y="188913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 descr="D:\POWER\Różnorodność przestrzenią dialogu\IMG_55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8738" y="3500438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D:\POWER\Różnorodność przestrzenią dialogu\IMG_55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9588" y="115888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D:\POWER\Różnorodność przestrzenią dialogu\20170621_1054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7700" y="3860800"/>
            <a:ext cx="4267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POWER\Różnorodność przestrzenią dialogu\20170621_115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5900" y="476250"/>
            <a:ext cx="4267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D:\POWER\Różnorodność przestrzenią dialogu\20170621_112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4100" y="3429000"/>
            <a:ext cx="511968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D:\POWER\Różnorodność przestrzenią dialogu\IMG_55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6575" y="1484313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D:\POWER\Różnorodność przestrzenią dialogu\IMG_5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1800" y="115888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 descr="D:\POWER\Różnorodność przestrzenią dialogu\IMG_55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4290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D:\POWER\Różnorodność przestrzenią dialogu\IMG_55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9813" y="188913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D:\POWER\Różnorodność przestrzenią dialogu\20170621_1141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9950" y="3933825"/>
            <a:ext cx="4267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POWER\Różnorodność przestrzenią dialogu\IMG_5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75" y="260350"/>
            <a:ext cx="4645025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D:\POWER\Różnorodność przestrzenią dialogu\IMG_55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7075" y="1052513"/>
            <a:ext cx="5951538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POWER\Różnorodność przestrzenią dialogu\IMG_55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638" y="836613"/>
            <a:ext cx="6480175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 descr="D:\POWER\Różnorodność przestrzenią dialogu\20170621_1133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188913"/>
            <a:ext cx="3479800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POWER\Różnorodność przestrzenią dialogu\20170621_1159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75" y="260350"/>
            <a:ext cx="5505450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D:\POWER\Różnorodność przestrzenią dialogu\20170621_1203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0313" y="3500438"/>
            <a:ext cx="5675312" cy="319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D:\POWER\Różnorodność przestrzenią dialogu\20170621_1038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4463" y="3860800"/>
            <a:ext cx="4267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 descr="D:\POWER\Różnorodność przestrzenią dialogu\20170621_1038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2475" y="549275"/>
            <a:ext cx="4267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POWER\Różnorodność przestrzenią dialogu\20170621_1038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638" y="115888"/>
            <a:ext cx="3671887" cy="652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D:\POWER\Różnorodność przestrzenią dialogu\IMG_54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1888" y="836613"/>
            <a:ext cx="643255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POWER\Różnorodność przestrzenią dialogu\IMG_54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1038" y="3500438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D:\POWER\Różnorodność przestrzenią dialogu\IMG_54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99238" y="188913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D:\POWER\Różnorodność przestrzenią dialogu\IMG_54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1800" y="3500438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D:\POWER\Różnorodność przestrzenią dialogu\IMG_55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98563" y="115888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POWER\Różnorodność przestrzenią dialogu\IMG_54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075" y="188913"/>
            <a:ext cx="5281613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D:\POWER\Różnorodność przestrzenią dialogu\IMG_54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4775" y="2582863"/>
            <a:ext cx="5491163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POWER\Różnorodność przestrzenią dialogu\20170621_105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0363" y="188913"/>
            <a:ext cx="3678237" cy="654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D:\POWER\Różnorodność przestrzenią dialogu\20170621_1136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99238" y="188913"/>
            <a:ext cx="3598862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f0280110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_9532180_TF02801109_TF02801109" id="{3B3CC686-33ED-4C1B-A1AC-9017F3F38C45}" vid="{CA072EE8-3DAD-43F5-A3CA-E61ACE2F3092}"/>
    </a:ext>
  </a:extLst>
</a:theme>
</file>

<file path=ppt/theme/theme2.xml><?xml version="1.0" encoding="utf-8"?>
<a:theme xmlns:a="http://schemas.openxmlformats.org/drawingml/2006/main" name="Motyw pakietu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APDescription xmlns="4873beb7-5857-4685-be1f-d57550cc96cc" xsi:nil="true"/>
    <AssetExpire xmlns="4873beb7-5857-4685-be1f-d57550cc96cc">2035-01-01T08:00:00+00:00</AssetExpire>
    <CampaignTagsTaxHTField0 xmlns="4873beb7-5857-4685-be1f-d57550cc96cc" xsi:nil="true"/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706526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2011-12-12T13:37:00+00:00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 xmlns="4873beb7-5857-4685-be1f-d57550cc96cc">1360506</Value>
    </PublishStatusLookup>
    <APAuthor xmlns="4873beb7-5857-4685-be1f-d57550cc96cc">
      <UserInfo xmlns="4873beb7-5857-4685-be1f-d57550cc96cc">
        <DisplayName xmlns="4873beb7-5857-4685-be1f-d57550cc96cc">REDMOND\v-soujap</DisplayName>
        <AccountId xmlns="4873beb7-5857-4685-be1f-d57550cc96cc">1954</AccountId>
        <AccountType xmlns="4873beb7-5857-4685-be1f-d57550cc96cc"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false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 xsi:nil="true"/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 xsi:nil="true"/>
    <Provider xmlns="4873beb7-5857-4685-be1f-d57550cc96cc" xsi:nil="true"/>
    <UACurrentWords xmlns="4873beb7-5857-4685-be1f-d57550cc96cc" xsi:nil="true"/>
    <AssetId xmlns="4873beb7-5857-4685-be1f-d57550cc96cc">TP102801108</AssetId>
    <TPClientViewer xmlns="4873beb7-5857-4685-be1f-d57550cc96cc" xsi:nil="true"/>
    <DSATActionTaken xmlns="4873beb7-5857-4685-be1f-d57550cc96cc" xsi:nil="true"/>
    <APEditor xmlns="4873beb7-5857-4685-be1f-d57550cc96cc">
      <UserInfo xmlns="4873beb7-5857-4685-be1f-d57550cc96cc">
        <DisplayName xmlns="4873beb7-5857-4685-be1f-d57550cc96cc"/>
        <AccountId xmlns="4873beb7-5857-4685-be1f-d57550cc96cc" xsi:nil="true"/>
        <AccountType xmlns="4873beb7-5857-4685-be1f-d57550cc96cc"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 xsi:nil="true"/>
    <LastHandOff xmlns="4873beb7-5857-4685-be1f-d57550cc96cc" xsi:nil="true"/>
    <Milestone xmlns="4873beb7-5857-4685-be1f-d57550cc96cc" xsi:nil="true"/>
    <OriginalRelease xmlns="4873beb7-5857-4685-be1f-d57550cc96cc">14</OriginalRelease>
    <RecommendationsModifier xmlns="4873beb7-5857-4685-be1f-d57550cc96cc" xsi:nil="true"/>
    <ScenarioTagsTaxHTField0 xmlns="4873beb7-5857-4685-be1f-d57550cc96cc" xsi:nil="true"/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ED57B3-55AC-4058-AAD0-683517CB6B4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tf02801109</Template>
  <TotalTime>18</TotalTime>
  <Words>229</Words>
  <Application>Microsoft Office PowerPoint</Application>
  <PresentationFormat>Niestandardowy</PresentationFormat>
  <Paragraphs>20</Paragraphs>
  <Slides>14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Euphemia</vt:lpstr>
      <vt:lpstr>Arial</vt:lpstr>
      <vt:lpstr>Times New Roman</vt:lpstr>
      <vt:lpstr>tf02801109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Użytkownik systemu Windows</dc:creator>
  <cp:lastModifiedBy>Użytkownik systemu Windows</cp:lastModifiedBy>
  <cp:revision>4</cp:revision>
  <dcterms:created xsi:type="dcterms:W3CDTF">2018-01-11T05:40:13Z</dcterms:created>
  <dcterms:modified xsi:type="dcterms:W3CDTF">2018-01-11T05:59:01Z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